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5D51A-D784-3BB5-C0D6-6C0470987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8684EC-EFB3-358D-13DE-2E5A9C92B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8F0C0-5E32-4C78-8910-12FDAE53F304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4D1CA-C2E9-9BCE-8015-88BB56DA0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8A3F58-A6C7-434C-D946-277ADCD43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A842-3442-44B0-9842-67740880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9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B084B8-E7A7-3A8D-A683-907536A90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44366-D695-CB5B-30CF-442981786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B1A02-1317-45E6-8B0B-3C02F17056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28F0C0-5E32-4C78-8910-12FDAE53F304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7C250-BB1D-BE8F-1AC7-03E7FD168B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F7A14-31C5-3233-E8B7-3C2BA58AC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83A842-3442-44B0-9842-67740880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0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97C5B2-9459-8682-06AE-37E51BBC7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5A0C4E-6E72-5C65-A6CE-281510DD11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14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438B5B-E553-34D7-FEA0-F5BF8EDE6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Clinical Trial Guidelines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003F9A-C59C-9295-300C-4BD7208EB5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7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0C6D76-59D0-D69B-B0BD-000A38841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Recommendations: </a:t>
            </a:r>
            <a:r>
              <a:rPr lang="en-US">
                <a:solidFill>
                  <a:srgbClr val="2185C5"/>
                </a:solidFill>
              </a:rPr>
              <a:t>Study Team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54D7A7-92B0-6E7A-712F-914D93BA35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68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3107C3-3A11-3F87-E39A-9D6FC86F2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Recommendations: </a:t>
            </a:r>
            <a:r>
              <a:rPr lang="en-US">
                <a:solidFill>
                  <a:srgbClr val="2185C5"/>
                </a:solidFill>
              </a:rPr>
              <a:t>Trial Design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05C648-242A-73B4-8078-09D0C44115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00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47E519-7AAE-0077-3F4E-252659E6D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Recommendations: </a:t>
            </a:r>
            <a:r>
              <a:rPr lang="en-US">
                <a:solidFill>
                  <a:srgbClr val="2185C5"/>
                </a:solidFill>
              </a:rPr>
              <a:t>Participants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3DC7A8-2E11-2307-3A4E-39239AB96D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38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943C6C-557B-8B65-32BC-F1752DC7B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Recommendations: </a:t>
            </a:r>
            <a:r>
              <a:rPr lang="en-US">
                <a:solidFill>
                  <a:srgbClr val="2185C5"/>
                </a:solidFill>
              </a:rPr>
              <a:t>Interventions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4CEDEC-C0A9-2497-3199-02E7B2B245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62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2B5515-311A-BEAA-98AB-0AE8E8FB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/>
              <a:t>Recommendations: </a:t>
            </a:r>
            <a:r>
              <a:rPr lang="en-US" sz="2800">
                <a:solidFill>
                  <a:srgbClr val="2185C5"/>
                </a:solidFill>
              </a:rPr>
              <a:t>Comparator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A08A1E-8301-7577-AEF9-D382561CAD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61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7D301C-24CE-E381-270B-2E892E5D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Recommendations: </a:t>
            </a:r>
            <a:r>
              <a:rPr lang="en-US">
                <a:solidFill>
                  <a:srgbClr val="2185C5"/>
                </a:solidFill>
              </a:rPr>
              <a:t>Outcomes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09BC67-10C5-EFDA-1613-F2508816E5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38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9F0A57-22DA-6E52-2A1F-290E02E92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Recommendations: </a:t>
            </a:r>
            <a:r>
              <a:rPr lang="en-US">
                <a:solidFill>
                  <a:srgbClr val="2185C5"/>
                </a:solidFill>
              </a:rPr>
              <a:t>Reporting Outcomes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A43E08-2054-58A4-606F-6935F72A85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15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8E6C56-303B-6271-E232-02C855728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Recommendations: </a:t>
            </a:r>
            <a:r>
              <a:rPr lang="en-US">
                <a:solidFill>
                  <a:srgbClr val="2185C5"/>
                </a:solidFill>
              </a:rPr>
              <a:t>Future Research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EB0A2-8160-7920-071E-FF1DA8F1CD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9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7A6C65-615B-74B0-8F53-A43ADB2D3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CA291E-99FD-95C0-D5F1-0577B0FB65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15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5AA5BC-30EF-97CF-3316-A2CE77B3E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Outline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93A466-7500-1087-B091-695C3B2A11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66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574BEF-3E89-F985-5934-A689F9E40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685800"/>
            <a:r>
              <a:rPr lang="en-US" sz="4400" kern="1200">
                <a:solidFill>
                  <a:srgbClr val="000000"/>
                </a:solidFill>
              </a:rPr>
              <a:t>Blood Sampling</a:t>
            </a:r>
            <a:r>
              <a:rPr lang="en-US" sz="4400" kern="1200">
                <a:solidFill>
                  <a:srgbClr val="000000"/>
                </a:solidFill>
                <a:latin typeface="Arial"/>
              </a:rPr>
              <a:t> </a:t>
            </a:r>
            <a:endParaRPr lang="en-US" sz="4400" kern="120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844913-D6EC-02B4-70DA-EADA0B3520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40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76FECE-090D-C0C5-FEFA-E91F92DA9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Blood sample collection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B787FE-5640-91C4-77A8-BF112D1176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23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0EC6DB-00E0-1060-210C-92677943A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BC2C8E-2E86-1215-7C45-404104D66A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7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DE559B-26C5-8163-83CF-9DAD15C23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en-US"/>
              <a:t>Pain &amp; anxiety relief during specimen collection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105BE2-DD00-945D-7DA1-28B0B930EF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02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9B1C20-72B8-A876-0165-04C6D0AB3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03417B-63A3-882D-BAB3-8B960F8A4E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06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6C6365-B5FA-1719-5969-E986E5885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lnSpc>
                <a:spcPct val="90000"/>
              </a:lnSpc>
            </a:pPr>
            <a:r>
              <a:rPr lang="en-US" sz="2400"/>
              <a:t>Baseline association of Suicidality with pro- and anti-inflammatory immune factors in children with ADHD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B766F3-4826-6B6F-CC84-F3C91B81EA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84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FB08EC-BEC9-23FD-D065-12B2A5BA2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lnSpc>
                <a:spcPct val="90000"/>
              </a:lnSpc>
            </a:pPr>
            <a:r>
              <a:rPr lang="en-US" sz="2000"/>
              <a:t>Baseline association of Suicidality with pro- and anti-inflammatory immune factors in children with ADHD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96769B-F8C6-B80B-F834-FEE9F4E17F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35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1E4182-45A7-0BFD-10FB-45339D6C8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51D762-63F6-B2A1-017C-1628D88DB2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11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A9E9B8-B69C-8C8E-2CA1-266591837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72BDA4-6D09-CA21-8730-3397AE8639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19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421FFA-B0E3-6420-6304-34E201F3D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685800"/>
            <a:r>
              <a:rPr lang="en-US" sz="4400" kern="1200">
                <a:solidFill>
                  <a:srgbClr val="000000"/>
                </a:solidFill>
              </a:rPr>
              <a:t>Stool Collection</a:t>
            </a:r>
            <a:endParaRPr lang="en-US" sz="4400" kern="1200">
              <a:solidFill>
                <a:srgbClr val="000000"/>
              </a:solidFill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BCF46F-71D2-5FD5-638D-E8E43A94C2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7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4D1BC8-22C8-1763-88C4-66CA11F73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EDA53E-0280-0E8B-3147-D444DE5AC0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75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726EE4-98F2-F6B2-2051-B9EF5B6BA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>
                <a:solidFill>
                  <a:srgbClr val="677480"/>
                </a:solidFill>
              </a:rPr>
              <a:t>Sample Collection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79F6B5-6ABE-9CFA-6C87-722113F504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50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D1631C-A997-E8C4-502E-AD34E4CEB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685800"/>
            <a:r>
              <a:rPr lang="en-US" sz="2800" kern="1200">
                <a:solidFill>
                  <a:srgbClr val="677480"/>
                </a:solidFill>
              </a:rPr>
              <a:t>Procedure</a:t>
            </a:r>
            <a:endParaRPr lang="en-US" sz="2800" kern="1200">
              <a:solidFill>
                <a:srgbClr val="677480"/>
              </a:solidFill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8810A5-A7B8-F110-AC07-0117F9205E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445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6EF1AD-EDF2-D83E-E58E-624417A6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400">
                <a:solidFill>
                  <a:srgbClr val="677480"/>
                </a:solidFill>
              </a:rPr>
              <a:t>Microbiota data generation and processing </a:t>
            </a:r>
            <a:endParaRPr lang="en-US" sz="2400">
              <a:solidFill>
                <a:srgbClr val="000000"/>
              </a:solidFill>
            </a:endParaRPr>
          </a:p>
          <a:p>
            <a:pPr lvl="0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E8C5FD-773C-D94C-A9FB-877C7235D8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617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0627A4-87DE-3437-630C-129140914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685800"/>
            <a:r>
              <a:rPr lang="en-US" sz="2800" kern="1200">
                <a:solidFill>
                  <a:srgbClr val="677480"/>
                </a:solidFill>
              </a:rPr>
              <a:t>Microbiome Results</a:t>
            </a:r>
            <a:endParaRPr lang="en-US" sz="2800" kern="1200">
              <a:solidFill>
                <a:srgbClr val="677480"/>
              </a:solidFill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29A332-71D4-929C-0BC8-AB67894A9C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32DC8A-BB5F-F135-D9F1-CA047D96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4424C3-2368-EC94-3082-378E370544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565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9F1E3C-FE6E-1D10-B6E0-8C5E7C03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>
                <a:solidFill>
                  <a:srgbClr val="677480"/>
                </a:solidFill>
              </a:rPr>
              <a:t>Metabolite identification and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A353BE-277E-8B7D-A920-9AABC00700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009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5A4933-5455-E72F-F156-BFE45ABD9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685800"/>
            <a:r>
              <a:rPr lang="en-US" kern="1200">
                <a:solidFill>
                  <a:srgbClr val="677480"/>
                </a:solidFill>
              </a:rPr>
              <a:t>Metabolite Analysis</a:t>
            </a:r>
            <a:endParaRPr lang="en-US" kern="1200">
              <a:solidFill>
                <a:srgbClr val="677480"/>
              </a:solidFill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84860-59F4-A177-C53F-772F6DBB98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115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B1F578-0214-DA96-86A7-A3E7A7773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83CD13-ABE0-20BC-01D6-3634A7960D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832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7EA97B-EF1F-BB06-44DE-B890D955B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685800"/>
            <a:r>
              <a:rPr lang="en-US" sz="4400" kern="1200">
                <a:solidFill>
                  <a:srgbClr val="000000"/>
                </a:solidFill>
              </a:rPr>
              <a:t>Urine Collection</a:t>
            </a:r>
            <a:endParaRPr lang="en-US" sz="4400" kern="1200">
              <a:solidFill>
                <a:srgbClr val="000000"/>
              </a:solidFill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D206B6-A6D3-D23B-53BC-B595A59830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388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B8C130-5425-D78B-BA65-857F4C44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261585-F15A-152E-5CCD-BF4BAFE171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8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75B5FD-CB74-F3CB-AB99-8EB6ABF5A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Micronutrients for ADHD in Youth Study (MADDY)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E9DE27-02F7-B5AD-EDD4-2A3476B467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287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1C0F91-5F4C-8F4D-8E8D-591F59F6B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Liquid Urine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6002D0-B4C9-6F01-A50B-F7F7995415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080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745720-7811-01EC-224A-ACF99CD0C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Dried Urine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FF134-9E5A-87D8-38A2-8916630D99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362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A14753-FD6C-27BA-0EE4-9555313EE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Dried Biosampling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3EF1C0-9281-2A07-787F-7CA6344BA7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308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0B9CA0-A9FE-25DF-CB75-4960F9525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/>
            <a:r>
              <a:rPr lang="en-US"/>
              <a:t>Stability of Analytes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529703-AD2B-E296-26A6-6294FECAB8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524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2FF9A6-3580-3E5A-3316-BC2B26DA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What is best for researchers?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A8A787-BA0D-3B17-C86B-C10F852709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406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025BA5-C6D2-A409-CF0F-470F05B18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Glyphosate - MADDY Study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6D8EB-734B-F52A-E0C3-4A173CA6D1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360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B4DF91-8752-1B64-D44F-0E2EE35F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97ABBC"/>
                </a:solidFill>
              </a:rPr>
              <a:t>Glyphosate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673CF5-0437-87AC-684A-290C6B0CE5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911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D0AF7F-B6B6-7AD5-B899-A9665A6E3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D886F4-1621-4028-4D7D-E64FC8B3CC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831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F12D6E-4814-1353-2869-345B0132A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0A8D31-B259-E012-9620-7AD648CFD8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897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7D2884-68E0-578C-DE3B-43FC7AE75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/>
              <a:t>Acknowledging our funders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3389C0-A60B-FB60-59AF-6EAA326FAF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30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CD71E3-BA2E-81D3-AEF2-8723D97E6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B52F5-37A1-7FCF-B40F-40F8838E6F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354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8A8356-157D-E141-B87C-4BDB84853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 defTabSz="685800"/>
            <a:r>
              <a:rPr lang="en-US" sz="1350" kern="1200">
                <a:solidFill>
                  <a:srgbClr val="677480"/>
                </a:solidFill>
                <a:latin typeface="Arial"/>
                <a:cs typeface="Calibri Light"/>
              </a:rPr>
              <a:t>Thank You </a:t>
            </a:r>
            <a:endParaRPr lang="en-US" sz="1350" kern="1200">
              <a:solidFill>
                <a:srgbClr val="677480"/>
              </a:solid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C3ED33-1306-6C23-9314-8474A76089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407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CD058B-A3E5-0279-0661-09B84125D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7200" b="1">
                <a:solidFill>
                  <a:srgbClr val="000000"/>
                </a:solidFill>
              </a:rPr>
              <a:t>Discussion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22C35D-277F-5ECC-D106-BA7EDFF127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33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CD468B-AB62-A914-A3A6-6312B619B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Study Design (N=12</a:t>
            </a:r>
            <a:r>
              <a:rPr lang="en-US" sz="2800"/>
              <a:t>6</a:t>
            </a:r>
            <a:r>
              <a:rPr lang="en-US"/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19D52F-2E23-2C79-D4CD-1340A6B81F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92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159BCF-46FA-EFBA-2598-C5929DC52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685800"/>
            <a:r>
              <a:rPr lang="en-US" sz="4400" kern="1200">
                <a:solidFill>
                  <a:srgbClr val="000000"/>
                </a:solidFill>
              </a:rPr>
              <a:t>Study Guidelines</a:t>
            </a:r>
            <a:endParaRPr lang="en-US" sz="4400" kern="120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2B985E-9EF9-27F0-6648-B513B2D87B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43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0FBB63-A5F9-3C79-F155-477AFCAE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/>
              <a:t>International Society for Nutritional Psychiatry Research (ISNPR)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590934-9DC4-A20F-D97B-5E4D9D27F3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43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5AD1FE-1635-6864-23FA-C91C93D9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Delphi Process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71ACC3-5429-24EF-4A15-EF726A26F0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41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On-screen Show (16:9)</PresentationFormat>
  <Paragraphs>40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Aptos</vt:lpstr>
      <vt:lpstr>Aptos Display</vt:lpstr>
      <vt:lpstr>Arial</vt:lpstr>
      <vt:lpstr>Office Theme</vt:lpstr>
      <vt:lpstr>PowerPoint Presentation</vt:lpstr>
      <vt:lpstr>Outline</vt:lpstr>
      <vt:lpstr>PowerPoint Presentation</vt:lpstr>
      <vt:lpstr>Micronutrients for ADHD in Youth Study (MADDY)</vt:lpstr>
      <vt:lpstr>PowerPoint Presentation</vt:lpstr>
      <vt:lpstr>Study Design (N=126)</vt:lpstr>
      <vt:lpstr>Study Guidelines</vt:lpstr>
      <vt:lpstr>International Society for Nutritional Psychiatry Research (ISNPR)</vt:lpstr>
      <vt:lpstr>Delphi Process</vt:lpstr>
      <vt:lpstr>Clinical Trial Guidelines</vt:lpstr>
      <vt:lpstr>Recommendations: Study Team</vt:lpstr>
      <vt:lpstr>Recommendations: Trial Design</vt:lpstr>
      <vt:lpstr>Recommendations: Participants</vt:lpstr>
      <vt:lpstr>Recommendations: Interventions</vt:lpstr>
      <vt:lpstr>Recommendations: Comparator</vt:lpstr>
      <vt:lpstr>Recommendations: Outcomes</vt:lpstr>
      <vt:lpstr>Recommendations: Reporting Outcomes</vt:lpstr>
      <vt:lpstr>Recommendations: Future Research</vt:lpstr>
      <vt:lpstr>Summary</vt:lpstr>
      <vt:lpstr>Blood Sampling </vt:lpstr>
      <vt:lpstr>Blood sample collection</vt:lpstr>
      <vt:lpstr>PowerPoint Presentation</vt:lpstr>
      <vt:lpstr>Pain &amp; anxiety relief during specimen collection</vt:lpstr>
      <vt:lpstr>PowerPoint Presentation</vt:lpstr>
      <vt:lpstr>Baseline association of Suicidality with pro- and anti-inflammatory immune factors in children with ADHD</vt:lpstr>
      <vt:lpstr>Baseline association of Suicidality with pro- and anti-inflammatory immune factors in children with ADHD</vt:lpstr>
      <vt:lpstr>PowerPoint Presentation</vt:lpstr>
      <vt:lpstr>PowerPoint Presentation</vt:lpstr>
      <vt:lpstr>Stool Collection</vt:lpstr>
      <vt:lpstr>Sample Collection</vt:lpstr>
      <vt:lpstr>Procedure</vt:lpstr>
      <vt:lpstr>Microbiota data generation and processing  </vt:lpstr>
      <vt:lpstr>Microbiome Results</vt:lpstr>
      <vt:lpstr>PowerPoint Presentation</vt:lpstr>
      <vt:lpstr>Metabolite identification and analysis</vt:lpstr>
      <vt:lpstr>Metabolite Analysis</vt:lpstr>
      <vt:lpstr>PowerPoint Presentation</vt:lpstr>
      <vt:lpstr>Urine Collection</vt:lpstr>
      <vt:lpstr>PowerPoint Presentation</vt:lpstr>
      <vt:lpstr>Liquid Urine</vt:lpstr>
      <vt:lpstr>Dried Urine</vt:lpstr>
      <vt:lpstr>Dried Biosampling</vt:lpstr>
      <vt:lpstr>Stability of Analytes</vt:lpstr>
      <vt:lpstr>What is best for researchers? </vt:lpstr>
      <vt:lpstr>Glyphosate - MADDY Study</vt:lpstr>
      <vt:lpstr>Glyphosate </vt:lpstr>
      <vt:lpstr>Results</vt:lpstr>
      <vt:lpstr>PowerPoint Presentation</vt:lpstr>
      <vt:lpstr>Acknowledging our funders</vt:lpstr>
      <vt:lpstr>Thank You </vt:lpstr>
      <vt:lpstr>Discussion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Hayleigh Ast</dc:creator>
  <cp:lastModifiedBy>Hayleigh Ast</cp:lastModifiedBy>
  <cp:revision>1</cp:revision>
  <dcterms:created xsi:type="dcterms:W3CDTF">2025-03-03T00:44:45Z</dcterms:created>
  <dcterms:modified xsi:type="dcterms:W3CDTF">2025-03-03T00:44:45Z</dcterms:modified>
</cp:coreProperties>
</file>